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60" r:id="rId2"/>
    <p:sldId id="256" r:id="rId3"/>
    <p:sldId id="257" r:id="rId4"/>
    <p:sldId id="261" r:id="rId5"/>
    <p:sldId id="258" r:id="rId6"/>
    <p:sldId id="259" r:id="rId7"/>
  </p:sldIdLst>
  <p:sldSz cx="10693400" cy="75565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094" y="-600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8680" y="3463706"/>
            <a:ext cx="534670" cy="1175222"/>
          </a:xfrm>
          <a:prstGeom prst="rect">
            <a:avLst/>
          </a:prstGeom>
          <a:noFill/>
        </p:spPr>
        <p:txBody>
          <a:bodyPr wrap="square" lIns="0" tIns="10428" rIns="0" bIns="10428" rtlCol="0" anchor="ctr" anchorCtr="0">
            <a:spAutoFit/>
          </a:bodyPr>
          <a:lstStyle/>
          <a:p>
            <a:r>
              <a:rPr lang="en-US" sz="7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939" y="1343378"/>
            <a:ext cx="8822055" cy="2371901"/>
          </a:xfrm>
        </p:spPr>
        <p:txBody>
          <a:bodyPr>
            <a:noAutofit/>
          </a:bodyPr>
          <a:lstStyle>
            <a:lvl1pPr>
              <a:defRPr sz="68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127" y="3719291"/>
            <a:ext cx="7218045" cy="7556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5127" y="755652"/>
            <a:ext cx="6772487" cy="386221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893" y="671690"/>
            <a:ext cx="2495127" cy="570935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6243" y="755651"/>
            <a:ext cx="5881370" cy="5037667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90253" y="4489493"/>
            <a:ext cx="534670" cy="11541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0" y="4702007"/>
            <a:ext cx="4366472" cy="806027"/>
          </a:xfrm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73350" y="2099028"/>
            <a:ext cx="7057644" cy="2589361"/>
          </a:xfrm>
        </p:spPr>
        <p:txBody>
          <a:bodyPr/>
          <a:lstStyle>
            <a:lvl1pPr marL="0" algn="l" defTabSz="1042782" rtl="0" eaLnBrk="1" latinLnBrk="0" hangingPunct="1">
              <a:spcBef>
                <a:spcPct val="0"/>
              </a:spcBef>
              <a:buNone/>
              <a:defRPr lang="en-US" sz="62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71930" y="725424"/>
            <a:ext cx="3828237" cy="37782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881370" y="725425"/>
            <a:ext cx="3828237" cy="37817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365" y="729399"/>
            <a:ext cx="3828237" cy="704923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1930" y="1511300"/>
            <a:ext cx="3831802" cy="3022600"/>
          </a:xfrm>
        </p:spPr>
        <p:txBody>
          <a:bodyPr anchor="t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370" y="729399"/>
            <a:ext cx="3828237" cy="704923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370" y="1511300"/>
            <a:ext cx="3828237" cy="3022600"/>
          </a:xfrm>
        </p:spPr>
        <p:txBody>
          <a:bodyPr anchor="t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5682" y="573174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0272" y="573174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31876" y="1955333"/>
            <a:ext cx="534670" cy="14003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9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9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228" y="755651"/>
            <a:ext cx="5079365" cy="3778250"/>
          </a:xfrm>
        </p:spPr>
        <p:txBody>
          <a:bodyPr anchor="ctr"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3375" y="755651"/>
            <a:ext cx="3029797" cy="377825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5787" y="675188"/>
            <a:ext cx="7841827" cy="28064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8020" y="3804746"/>
            <a:ext cx="5881370" cy="7942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8009" y="3670780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693400" cy="7556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605906" y="1144208"/>
            <a:ext cx="8467503" cy="628825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133495" y="1133199"/>
            <a:ext cx="6102576" cy="523964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833386" y="128756"/>
            <a:ext cx="7577254" cy="52390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939" y="5373511"/>
            <a:ext cx="8822055" cy="1007533"/>
          </a:xfrm>
          <a:prstGeom prst="rect">
            <a:avLst/>
          </a:prstGeom>
        </p:spPr>
        <p:txBody>
          <a:bodyPr vert="horz" lIns="104278" tIns="52139" rIns="104278" bIns="52139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127" y="755652"/>
            <a:ext cx="7128933" cy="4030132"/>
          </a:xfrm>
          <a:prstGeom prst="rect">
            <a:avLst/>
          </a:prstGeom>
        </p:spPr>
        <p:txBody>
          <a:bodyPr vert="horz" lIns="104278" tIns="52139" rIns="104278" bIns="52139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8045" y="6781610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t"/>
          <a:lstStyle>
            <a:lvl1pPr algn="r">
              <a:defRPr sz="13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406" y="6781610"/>
            <a:ext cx="5346700" cy="402314"/>
          </a:xfrm>
          <a:prstGeom prst="rect">
            <a:avLst/>
          </a:prstGeom>
        </p:spPr>
        <p:txBody>
          <a:bodyPr vert="horz" lIns="104278" tIns="52139" rIns="104278" bIns="52139" rtlCol="0" anchor="t"/>
          <a:lstStyle>
            <a:lvl1pPr algn="l">
              <a:defRPr sz="13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2406" y="6437019"/>
            <a:ext cx="2495127" cy="335844"/>
          </a:xfrm>
          <a:prstGeom prst="rect">
            <a:avLst/>
          </a:prstGeom>
        </p:spPr>
        <p:txBody>
          <a:bodyPr vert="horz" lIns="104278" tIns="52139" rIns="104278" bIns="10428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1042782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835" indent="-291979" algn="l" defTabSz="104278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29947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7060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64173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77007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241981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554815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867650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232623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/>
          <p:cNvSpPr txBox="1"/>
          <p:nvPr/>
        </p:nvSpPr>
        <p:spPr>
          <a:xfrm>
            <a:off x="405410" y="2863850"/>
            <a:ext cx="10210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REGOLAMENTO DEL LABORATORIO DI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lang="it-IT" sz="2800" b="1" spc="-5" dirty="0" smtClean="0">
                <a:latin typeface="Times New Roman"/>
                <a:cs typeface="Times New Roman"/>
              </a:rPr>
              <a:t>LINGUE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Rectangle 8"/>
          <p:cNvSpPr>
            <a:spLocks/>
          </p:cNvSpPr>
          <p:nvPr/>
        </p:nvSpPr>
        <p:spPr bwMode="auto">
          <a:xfrm>
            <a:off x="6032500" y="5436755"/>
            <a:ext cx="4330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ts val="850"/>
              </a:spcBef>
            </a:pPr>
            <a:endParaRPr lang="en-US" altLang="it-IT" dirty="0">
              <a:latin typeface="Century Gothic" charset="0"/>
              <a:ea typeface="Century Gothic" charset="0"/>
              <a:cs typeface="Century Gothic" charset="0"/>
              <a:sym typeface="Century Gothic" charset="0"/>
            </a:endParaRPr>
          </a:p>
          <a:p>
            <a:pPr algn="ctr" eaLnBrk="1" hangingPunct="1"/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Istituto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d’istruzione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Superiore</a:t>
            </a:r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Liceo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Scientifico“A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.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Gallotta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” - EBOLI</a:t>
            </a: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4657293"/>
            <a:ext cx="2808288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7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298700" y="121689"/>
            <a:ext cx="6934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Accesso </a:t>
            </a:r>
            <a:r>
              <a:rPr sz="2800" b="1" dirty="0">
                <a:latin typeface="Times New Roman"/>
                <a:cs typeface="Times New Roman"/>
              </a:rPr>
              <a:t>al </a:t>
            </a:r>
            <a:r>
              <a:rPr sz="2800" b="1" spc="-5" dirty="0">
                <a:latin typeface="Times New Roman"/>
                <a:cs typeface="Times New Roman"/>
              </a:rPr>
              <a:t>Laboratorio </a:t>
            </a:r>
            <a:r>
              <a:rPr sz="2800" b="1" dirty="0">
                <a:latin typeface="Times New Roman"/>
                <a:cs typeface="Times New Roman"/>
              </a:rPr>
              <a:t>di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lang="it-IT" sz="2800" b="1" spc="-5" dirty="0" smtClean="0">
                <a:latin typeface="Times New Roman"/>
                <a:cs typeface="Times New Roman"/>
              </a:rPr>
              <a:t>lingue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498" y="730250"/>
            <a:ext cx="10287000" cy="6027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84455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L'accesso delle classi al laboratorio </a:t>
            </a: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regolato dall'orario approntato, all'inizio dell'anno  scolastico, dal Responsabile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Laboratorio, tenendo </a:t>
            </a:r>
            <a:r>
              <a:rPr sz="1600" dirty="0">
                <a:latin typeface="Times New Roman"/>
                <a:cs typeface="Times New Roman"/>
              </a:rPr>
              <a:t>conto </a:t>
            </a:r>
            <a:r>
              <a:rPr sz="1600" spc="-5" dirty="0">
                <a:latin typeface="Times New Roman"/>
                <a:cs typeface="Times New Roman"/>
              </a:rPr>
              <a:t>delle esigenze </a:t>
            </a:r>
            <a:r>
              <a:rPr sz="1600" dirty="0">
                <a:latin typeface="Times New Roman"/>
                <a:cs typeface="Times New Roman"/>
              </a:rPr>
              <a:t>didattiche </a:t>
            </a:r>
            <a:r>
              <a:rPr sz="1600" spc="-5" dirty="0">
                <a:latin typeface="Times New Roman"/>
                <a:cs typeface="Times New Roman"/>
              </a:rPr>
              <a:t>specifiche 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ciascun corso. 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84455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  <a:p>
            <a:pPr marL="240665" marR="229870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I docenti, </a:t>
            </a:r>
            <a:r>
              <a:rPr sz="1600" spc="-5" dirty="0">
                <a:latin typeface="Times New Roman"/>
                <a:cs typeface="Times New Roman"/>
              </a:rPr>
              <a:t>per organizzare al meglio </a:t>
            </a:r>
            <a:r>
              <a:rPr sz="1600" dirty="0">
                <a:latin typeface="Times New Roman"/>
                <a:cs typeface="Times New Roman"/>
              </a:rPr>
              <a:t>le </a:t>
            </a:r>
            <a:r>
              <a:rPr sz="1600" spc="-5" dirty="0">
                <a:latin typeface="Times New Roman"/>
                <a:cs typeface="Times New Roman"/>
              </a:rPr>
              <a:t>attività della propria classe, dovranno comunicare al  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laboratorio, con ragionevole anticipo (almeno </a:t>
            </a:r>
            <a:r>
              <a:rPr sz="1600" dirty="0">
                <a:latin typeface="Times New Roman"/>
                <a:cs typeface="Times New Roman"/>
              </a:rPr>
              <a:t>un </a:t>
            </a:r>
            <a:r>
              <a:rPr sz="1600" spc="-5" dirty="0">
                <a:latin typeface="Times New Roman"/>
                <a:cs typeface="Times New Roman"/>
              </a:rPr>
              <a:t>giorno), il tema della lezione che  </a:t>
            </a:r>
            <a:r>
              <a:rPr sz="1600" dirty="0">
                <a:latin typeface="Times New Roman"/>
                <a:cs typeface="Times New Roman"/>
              </a:rPr>
              <a:t>intendono </a:t>
            </a:r>
            <a:r>
              <a:rPr sz="1600" spc="-5" dirty="0">
                <a:latin typeface="Times New Roman"/>
                <a:cs typeface="Times New Roman"/>
              </a:rPr>
              <a:t>svolgere, affinché egli possa opportunamente predisporre </a:t>
            </a:r>
            <a:r>
              <a:rPr sz="1600" spc="-5" dirty="0" err="1">
                <a:latin typeface="Times New Roman"/>
                <a:cs typeface="Times New Roman"/>
              </a:rPr>
              <a:t>l'attrezzatura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necessaria</a:t>
            </a:r>
            <a:r>
              <a:rPr lang="it-IT" sz="1600" spc="-5" dirty="0" smtClean="0">
                <a:latin typeface="Times New Roman"/>
                <a:cs typeface="Times New Roman"/>
              </a:rPr>
              <a:t>.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229870" indent="-227965">
              <a:lnSpc>
                <a:spcPct val="143600"/>
              </a:lnSpc>
              <a:buAutoNum type="arabicPeriod"/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  <a:p>
            <a:pPr marL="240665" marR="167640" indent="-227965">
              <a:lnSpc>
                <a:spcPct val="143800"/>
              </a:lnSpc>
              <a:buAutoNum type="arabicPeriod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Il </a:t>
            </a:r>
            <a:r>
              <a:rPr sz="1600" dirty="0">
                <a:latin typeface="Times New Roman"/>
                <a:cs typeface="Times New Roman"/>
              </a:rPr>
              <a:t>docente </a:t>
            </a:r>
            <a:r>
              <a:rPr sz="1600" spc="-5" dirty="0">
                <a:latin typeface="Times New Roman"/>
                <a:cs typeface="Times New Roman"/>
              </a:rPr>
              <a:t>che usufruisce del laboratorio </a:t>
            </a:r>
            <a:r>
              <a:rPr sz="1600" dirty="0">
                <a:latin typeface="Times New Roman"/>
                <a:cs typeface="Times New Roman"/>
              </a:rPr>
              <a:t>per le </a:t>
            </a:r>
            <a:r>
              <a:rPr sz="1600" spc="-5" dirty="0">
                <a:latin typeface="Times New Roman"/>
                <a:cs typeface="Times New Roman"/>
              </a:rPr>
              <a:t>attività didattiche curricolari deve certificare </a:t>
            </a:r>
            <a:r>
              <a:rPr sz="1600" dirty="0">
                <a:latin typeface="Times New Roman"/>
                <a:cs typeface="Times New Roman"/>
              </a:rPr>
              <a:t>la  sua </a:t>
            </a:r>
            <a:r>
              <a:rPr sz="1600" spc="-5" dirty="0">
                <a:latin typeface="Times New Roman"/>
                <a:cs typeface="Times New Roman"/>
              </a:rPr>
              <a:t>presenza firmando </a:t>
            </a:r>
            <a:r>
              <a:rPr sz="1600" dirty="0">
                <a:latin typeface="Times New Roman"/>
                <a:cs typeface="Times New Roman"/>
              </a:rPr>
              <a:t>il </a:t>
            </a:r>
            <a:r>
              <a:rPr sz="1600" spc="-5" dirty="0">
                <a:latin typeface="Times New Roman"/>
                <a:cs typeface="Times New Roman"/>
              </a:rPr>
              <a:t>relativo registro, sul quale indicherà data, ora,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classe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167640" indent="-227965">
              <a:lnSpc>
                <a:spcPct val="143800"/>
              </a:lnSpc>
              <a:buAutoNum type="arabicPeriod"/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3800"/>
              </a:lnSpc>
              <a:buAutoNum type="arabicPeriod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Nel corso della </a:t>
            </a:r>
            <a:r>
              <a:rPr sz="1600" dirty="0">
                <a:latin typeface="Times New Roman"/>
                <a:cs typeface="Times New Roman"/>
              </a:rPr>
              <a:t>lezione </a:t>
            </a:r>
            <a:r>
              <a:rPr sz="1600" spc="-5" dirty="0">
                <a:latin typeface="Times New Roman"/>
                <a:cs typeface="Times New Roman"/>
              </a:rPr>
              <a:t>garante ed unico responsabile </a:t>
            </a: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l'insegnante della classe </a:t>
            </a:r>
            <a:r>
              <a:rPr sz="1600" spc="-10" dirty="0">
                <a:latin typeface="Times New Roman"/>
                <a:cs typeface="Times New Roman"/>
              </a:rPr>
              <a:t>che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quel  momento </a:t>
            </a:r>
            <a:r>
              <a:rPr sz="1600" dirty="0">
                <a:latin typeface="Times New Roman"/>
                <a:cs typeface="Times New Roman"/>
              </a:rPr>
              <a:t>ne dispone. </a:t>
            </a:r>
            <a:r>
              <a:rPr sz="1600" spc="-5" dirty="0">
                <a:latin typeface="Times New Roman"/>
                <a:cs typeface="Times New Roman"/>
              </a:rPr>
              <a:t>Egli deve vigilare che </a:t>
            </a:r>
            <a:r>
              <a:rPr sz="1600" dirty="0">
                <a:latin typeface="Times New Roman"/>
                <a:cs typeface="Times New Roman"/>
              </a:rPr>
              <a:t>la </a:t>
            </a:r>
            <a:r>
              <a:rPr sz="1600" spc="-5" dirty="0">
                <a:latin typeface="Times New Roman"/>
                <a:cs typeface="Times New Roman"/>
              </a:rPr>
              <a:t>condotta degli studenti sia consona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luogo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cui  </a:t>
            </a:r>
            <a:r>
              <a:rPr sz="1600" dirty="0">
                <a:latin typeface="Times New Roman"/>
                <a:cs typeface="Times New Roman"/>
              </a:rPr>
              <a:t>operano e che </a:t>
            </a:r>
            <a:r>
              <a:rPr sz="1600" spc="-5" dirty="0">
                <a:latin typeface="Times New Roman"/>
                <a:cs typeface="Times New Roman"/>
              </a:rPr>
              <a:t>limitino la loro iniziativa alle libertà loro </a:t>
            </a:r>
            <a:r>
              <a:rPr sz="1600" dirty="0">
                <a:latin typeface="Times New Roman"/>
                <a:cs typeface="Times New Roman"/>
              </a:rPr>
              <a:t>concesse. </a:t>
            </a:r>
            <a:r>
              <a:rPr sz="1600" spc="-5" dirty="0">
                <a:latin typeface="Times New Roman"/>
                <a:cs typeface="Times New Roman"/>
              </a:rPr>
              <a:t>L'insegnante deve inoltre  comunicare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responsabile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laboratorio </a:t>
            </a:r>
            <a:r>
              <a:rPr sz="1600" dirty="0">
                <a:latin typeface="Times New Roman"/>
                <a:cs typeface="Times New Roman"/>
              </a:rPr>
              <a:t>e al </a:t>
            </a:r>
            <a:r>
              <a:rPr sz="1600" spc="-5" dirty="0">
                <a:latin typeface="Times New Roman"/>
                <a:cs typeface="Times New Roman"/>
              </a:rPr>
              <a:t>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 ogni guasto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cattivo  </a:t>
            </a:r>
            <a:r>
              <a:rPr sz="1600" dirty="0">
                <a:latin typeface="Times New Roman"/>
                <a:cs typeface="Times New Roman"/>
              </a:rPr>
              <a:t>funzionamento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strumenti, l'eventuale carenza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materiale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consumo, </a:t>
            </a:r>
            <a:r>
              <a:rPr sz="1600" dirty="0">
                <a:latin typeface="Times New Roman"/>
                <a:cs typeface="Times New Roman"/>
              </a:rPr>
              <a:t>nonché qualunque  situazione </a:t>
            </a:r>
            <a:r>
              <a:rPr sz="1600" spc="-5" dirty="0">
                <a:latin typeface="Times New Roman"/>
                <a:cs typeface="Times New Roman"/>
              </a:rPr>
              <a:t>interna fonte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potenziale rischio per coloro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quali usufruiscono del locale. </a:t>
            </a:r>
            <a:r>
              <a:rPr sz="1600" dirty="0">
                <a:latin typeface="Times New Roman"/>
                <a:cs typeface="Times New Roman"/>
              </a:rPr>
              <a:t>I  </a:t>
            </a:r>
            <a:r>
              <a:rPr sz="1600" spc="-5" dirty="0">
                <a:latin typeface="Times New Roman"/>
                <a:cs typeface="Times New Roman"/>
              </a:rPr>
              <a:t>malfunzionamenti </a:t>
            </a:r>
            <a:r>
              <a:rPr sz="1600" dirty="0">
                <a:latin typeface="Times New Roman"/>
                <a:cs typeface="Times New Roman"/>
              </a:rPr>
              <a:t>o le </a:t>
            </a:r>
            <a:r>
              <a:rPr sz="1600" spc="-5" dirty="0">
                <a:latin typeface="Times New Roman"/>
                <a:cs typeface="Times New Roman"/>
              </a:rPr>
              <a:t>situazioni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potenziale pericolo </a:t>
            </a:r>
            <a:r>
              <a:rPr sz="1600" dirty="0">
                <a:latin typeface="Times New Roman"/>
                <a:cs typeface="Times New Roman"/>
              </a:rPr>
              <a:t>per </a:t>
            </a:r>
            <a:r>
              <a:rPr sz="1600" spc="-5" dirty="0">
                <a:latin typeface="Times New Roman"/>
                <a:cs typeface="Times New Roman"/>
              </a:rPr>
              <a:t>gli occupanti dovranno essere  tempestivamente segnalate </a:t>
            </a:r>
            <a:r>
              <a:rPr sz="1600" dirty="0">
                <a:latin typeface="Times New Roman"/>
                <a:cs typeface="Times New Roman"/>
              </a:rPr>
              <a:t>dal </a:t>
            </a:r>
            <a:r>
              <a:rPr sz="1600" spc="-5" dirty="0">
                <a:latin typeface="Times New Roman"/>
                <a:cs typeface="Times New Roman"/>
              </a:rPr>
              <a:t>Responsabile Unico </a:t>
            </a:r>
            <a:r>
              <a:rPr sz="1600" dirty="0">
                <a:latin typeface="Times New Roman"/>
                <a:cs typeface="Times New Roman"/>
              </a:rPr>
              <a:t>al R.S.P.P. </a:t>
            </a:r>
            <a:r>
              <a:rPr sz="1600" spc="-5" dirty="0">
                <a:latin typeface="Times New Roman"/>
                <a:cs typeface="Times New Roman"/>
              </a:rPr>
              <a:t>incaricato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comunicategli anche  </a:t>
            </a:r>
            <a:r>
              <a:rPr sz="1600" dirty="0">
                <a:latin typeface="Times New Roman"/>
                <a:cs typeface="Times New Roman"/>
              </a:rPr>
              <a:t>per </a:t>
            </a:r>
            <a:r>
              <a:rPr sz="1600" spc="-5" dirty="0">
                <a:latin typeface="Times New Roman"/>
                <a:cs typeface="Times New Roman"/>
              </a:rPr>
              <a:t>lettera protocollata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segreteria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425450"/>
            <a:ext cx="10528300" cy="6904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33020">
              <a:lnSpc>
                <a:spcPct val="143600"/>
              </a:lnSpc>
            </a:pPr>
            <a:r>
              <a:rPr lang="it-IT" sz="1600" dirty="0" smtClean="0">
                <a:latin typeface="Times New Roman"/>
                <a:cs typeface="Times New Roman"/>
              </a:rPr>
              <a:t>5. Le </a:t>
            </a:r>
            <a:r>
              <a:rPr lang="it-IT" sz="1600" spc="-5" dirty="0">
                <a:latin typeface="Times New Roman"/>
                <a:cs typeface="Times New Roman"/>
              </a:rPr>
              <a:t>esperienze saranno eseguite dal docente </a:t>
            </a:r>
            <a:r>
              <a:rPr lang="it-IT" sz="1600" dirty="0">
                <a:latin typeface="Times New Roman"/>
                <a:cs typeface="Times New Roman"/>
              </a:rPr>
              <a:t>con </a:t>
            </a:r>
            <a:r>
              <a:rPr lang="it-IT" sz="1600" spc="-5" dirty="0">
                <a:latin typeface="Times New Roman"/>
                <a:cs typeface="Times New Roman"/>
              </a:rPr>
              <a:t>l'ausilio dell'assistente tecnico; </a:t>
            </a: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fatto divieto  agli studenti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adoperare le </a:t>
            </a:r>
            <a:r>
              <a:rPr lang="it-IT" sz="1600" dirty="0">
                <a:latin typeface="Times New Roman"/>
                <a:cs typeface="Times New Roman"/>
              </a:rPr>
              <a:t>macchine </a:t>
            </a:r>
            <a:r>
              <a:rPr lang="it-IT" sz="1600" spc="-5" dirty="0">
                <a:latin typeface="Times New Roman"/>
                <a:cs typeface="Times New Roman"/>
              </a:rPr>
              <a:t>per attività diverse </a:t>
            </a:r>
            <a:r>
              <a:rPr lang="it-IT" sz="1600" dirty="0">
                <a:latin typeface="Times New Roman"/>
                <a:cs typeface="Times New Roman"/>
              </a:rPr>
              <a:t>da </a:t>
            </a:r>
            <a:r>
              <a:rPr lang="it-IT" sz="1600" spc="-5" dirty="0">
                <a:latin typeface="Times New Roman"/>
                <a:cs typeface="Times New Roman"/>
              </a:rPr>
              <a:t>quelle pertinenti l’attività </a:t>
            </a:r>
            <a:r>
              <a:rPr lang="it-IT" sz="1600" dirty="0">
                <a:latin typeface="Times New Roman"/>
                <a:cs typeface="Times New Roman"/>
              </a:rPr>
              <a:t>didattica  </a:t>
            </a:r>
            <a:r>
              <a:rPr lang="it-IT" sz="1600" spc="-5" dirty="0">
                <a:latin typeface="Times New Roman"/>
                <a:cs typeface="Times New Roman"/>
              </a:rPr>
              <a:t>stabilita dal docente. </a:t>
            </a:r>
            <a:r>
              <a:rPr lang="it-IT" sz="1600" dirty="0">
                <a:latin typeface="Times New Roman"/>
                <a:cs typeface="Times New Roman"/>
              </a:rPr>
              <a:t>Non è </a:t>
            </a:r>
            <a:r>
              <a:rPr lang="it-IT" sz="1600" spc="-5" dirty="0">
                <a:latin typeface="Times New Roman"/>
                <a:cs typeface="Times New Roman"/>
              </a:rPr>
              <a:t>consentito l’uso di dispositivi </a:t>
            </a:r>
            <a:r>
              <a:rPr lang="it-IT" sz="1600" dirty="0">
                <a:latin typeface="Times New Roman"/>
                <a:cs typeface="Times New Roman"/>
              </a:rPr>
              <a:t>personali, </a:t>
            </a:r>
            <a:r>
              <a:rPr lang="it-IT" sz="1600" spc="-5" dirty="0">
                <a:latin typeface="Times New Roman"/>
                <a:cs typeface="Times New Roman"/>
              </a:rPr>
              <a:t>ivi compresi </a:t>
            </a:r>
            <a:r>
              <a:rPr lang="it-IT" sz="1600" spc="-5" dirty="0" err="1">
                <a:latin typeface="Times New Roman"/>
                <a:cs typeface="Times New Roman"/>
              </a:rPr>
              <a:t>smartphone</a:t>
            </a:r>
            <a:r>
              <a:rPr lang="it-IT" sz="1600" spc="-5" dirty="0">
                <a:latin typeface="Times New Roman"/>
                <a:cs typeface="Times New Roman"/>
              </a:rPr>
              <a:t>,  </a:t>
            </a:r>
            <a:r>
              <a:rPr lang="it-IT" sz="1600" dirty="0" err="1">
                <a:latin typeface="Times New Roman"/>
                <a:cs typeface="Times New Roman"/>
              </a:rPr>
              <a:t>tablet</a:t>
            </a:r>
            <a:r>
              <a:rPr lang="it-IT" sz="1600" dirty="0">
                <a:latin typeface="Times New Roman"/>
                <a:cs typeface="Times New Roman"/>
              </a:rPr>
              <a:t>, laptop, </a:t>
            </a:r>
            <a:r>
              <a:rPr lang="it-IT" sz="1600" spc="-5" dirty="0">
                <a:latin typeface="Times New Roman"/>
                <a:cs typeface="Times New Roman"/>
              </a:rPr>
              <a:t>etc.,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meno </a:t>
            </a:r>
            <a:r>
              <a:rPr lang="it-IT" sz="1600" dirty="0">
                <a:latin typeface="Times New Roman"/>
                <a:cs typeface="Times New Roman"/>
              </a:rPr>
              <a:t>che non </a:t>
            </a:r>
            <a:r>
              <a:rPr lang="it-IT" sz="1600" spc="-5" dirty="0">
                <a:latin typeface="Times New Roman"/>
                <a:cs typeface="Times New Roman"/>
              </a:rPr>
              <a:t>sia autorizzato dal docente. Ogni violazione </a:t>
            </a: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passibile di  </a:t>
            </a:r>
            <a:r>
              <a:rPr lang="it-IT" sz="1600" dirty="0">
                <a:latin typeface="Times New Roman"/>
                <a:cs typeface="Times New Roman"/>
              </a:rPr>
              <a:t>sanzioni </a:t>
            </a:r>
            <a:r>
              <a:rPr lang="it-IT" sz="1600" spc="-5" dirty="0">
                <a:latin typeface="Times New Roman"/>
                <a:cs typeface="Times New Roman"/>
              </a:rPr>
              <a:t>disciplinari. </a:t>
            </a:r>
            <a:r>
              <a:rPr lang="it-IT" sz="1600" spc="-10" dirty="0">
                <a:latin typeface="Times New Roman"/>
                <a:cs typeface="Times New Roman"/>
              </a:rPr>
              <a:t>Il </a:t>
            </a:r>
            <a:r>
              <a:rPr lang="it-IT" sz="1600" dirty="0">
                <a:latin typeface="Times New Roman"/>
                <a:cs typeface="Times New Roman"/>
              </a:rPr>
              <a:t>docente, </a:t>
            </a:r>
            <a:r>
              <a:rPr lang="it-IT" sz="1600" spc="-5" dirty="0">
                <a:latin typeface="Times New Roman"/>
                <a:cs typeface="Times New Roman"/>
              </a:rPr>
              <a:t>alla luce della </a:t>
            </a:r>
            <a:r>
              <a:rPr lang="it-IT" sz="1600" dirty="0">
                <a:latin typeface="Times New Roman"/>
                <a:cs typeface="Times New Roman"/>
              </a:rPr>
              <a:t>sua </a:t>
            </a:r>
            <a:r>
              <a:rPr lang="it-IT" sz="1600" spc="-5" dirty="0">
                <a:latin typeface="Times New Roman"/>
                <a:cs typeface="Times New Roman"/>
              </a:rPr>
              <a:t>preparazione professionale, </a:t>
            </a:r>
            <a:r>
              <a:rPr lang="it-IT" sz="1600" spc="-10" dirty="0">
                <a:latin typeface="Times New Roman"/>
                <a:cs typeface="Times New Roman"/>
              </a:rPr>
              <a:t>dovrà</a:t>
            </a:r>
            <a:r>
              <a:rPr lang="it-IT" sz="1600" spc="175" dirty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imes New Roman"/>
                <a:cs typeface="Times New Roman"/>
              </a:rPr>
              <a:t>altresì</a:t>
            </a:r>
            <a:endParaRPr lang="it-IT" sz="1600" dirty="0" smtClean="0">
              <a:latin typeface="Times New Roman"/>
              <a:cs typeface="Times New Roman"/>
            </a:endParaRPr>
          </a:p>
          <a:p>
            <a:pPr marL="240665" marR="33020">
              <a:lnSpc>
                <a:spcPct val="143600"/>
              </a:lnSpc>
            </a:pPr>
            <a:r>
              <a:rPr sz="1600" dirty="0" err="1" smtClean="0">
                <a:latin typeface="Times New Roman"/>
                <a:cs typeface="Times New Roman"/>
              </a:rPr>
              <a:t>progettare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l’attività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in </a:t>
            </a:r>
            <a:r>
              <a:rPr sz="1600" spc="-5" dirty="0" err="1" smtClean="0">
                <a:latin typeface="Times New Roman"/>
                <a:cs typeface="Times New Roman"/>
              </a:rPr>
              <a:t>modo</a:t>
            </a:r>
            <a:r>
              <a:rPr sz="1600" spc="-5" dirty="0" smtClean="0">
                <a:latin typeface="Times New Roman"/>
                <a:cs typeface="Times New Roman"/>
              </a:rPr>
              <a:t> tale </a:t>
            </a:r>
            <a:r>
              <a:rPr sz="1600" dirty="0" smtClean="0">
                <a:latin typeface="Times New Roman"/>
                <a:cs typeface="Times New Roman"/>
              </a:rPr>
              <a:t>da </a:t>
            </a:r>
            <a:r>
              <a:rPr sz="1600" dirty="0" err="1" smtClean="0">
                <a:latin typeface="Times New Roman"/>
                <a:cs typeface="Times New Roman"/>
              </a:rPr>
              <a:t>prevenire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qualunque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rischio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e </a:t>
            </a:r>
            <a:r>
              <a:rPr sz="1600" spc="-5" dirty="0" err="1" smtClean="0">
                <a:latin typeface="Times New Roman"/>
                <a:cs typeface="Times New Roman"/>
              </a:rPr>
              <a:t>comportamento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 err="1" smtClean="0">
                <a:latin typeface="Times New Roman"/>
                <a:cs typeface="Times New Roman"/>
              </a:rPr>
              <a:t>inadeguato</a:t>
            </a:r>
            <a:r>
              <a:rPr sz="1600" dirty="0" smtClean="0">
                <a:latin typeface="Times New Roman"/>
                <a:cs typeface="Times New Roman"/>
              </a:rPr>
              <a:t> da  parte </a:t>
            </a:r>
            <a:r>
              <a:rPr sz="1600" spc="-5" dirty="0" err="1" smtClean="0">
                <a:latin typeface="Times New Roman"/>
                <a:cs typeface="Times New Roman"/>
              </a:rPr>
              <a:t>degli</a:t>
            </a:r>
            <a:r>
              <a:rPr sz="1600" spc="-50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studenti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sz="16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240665" marR="36195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Le </a:t>
            </a:r>
            <a:r>
              <a:rPr sz="1600" spc="-5" dirty="0">
                <a:latin typeface="Times New Roman"/>
                <a:cs typeface="Times New Roman"/>
              </a:rPr>
              <a:t>apparecchiature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dotazione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laboratorio non possono essere prelevate dal medesimo senza  </a:t>
            </a:r>
            <a:r>
              <a:rPr sz="1600" dirty="0">
                <a:latin typeface="Times New Roman"/>
                <a:cs typeface="Times New Roman"/>
              </a:rPr>
              <a:t>un valido </a:t>
            </a:r>
            <a:r>
              <a:rPr sz="1600" spc="-5" dirty="0">
                <a:latin typeface="Times New Roman"/>
                <a:cs typeface="Times New Roman"/>
              </a:rPr>
              <a:t>motivo </a:t>
            </a:r>
            <a:r>
              <a:rPr sz="1600" dirty="0">
                <a:latin typeface="Times New Roman"/>
                <a:cs typeface="Times New Roman"/>
              </a:rPr>
              <a:t>ed </a:t>
            </a:r>
            <a:r>
              <a:rPr sz="1600" spc="-5" dirty="0">
                <a:latin typeface="Times New Roman"/>
                <a:cs typeface="Times New Roman"/>
              </a:rPr>
              <a:t>una specifica autorizzazione del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responsabile.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10160" indent="-227965">
              <a:lnSpc>
                <a:spcPct val="143800"/>
              </a:lnSpc>
              <a:buAutoNum type="arabicPeriod" startAt="6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I libri e i </a:t>
            </a:r>
            <a:r>
              <a:rPr sz="1600" spc="-5" dirty="0">
                <a:latin typeface="Times New Roman"/>
                <a:cs typeface="Times New Roman"/>
              </a:rPr>
              <a:t>supporti multimediali presenti in laboratorio, </a:t>
            </a:r>
            <a:r>
              <a:rPr sz="1600" spc="-10" dirty="0">
                <a:latin typeface="Times New Roman"/>
                <a:cs typeface="Times New Roman"/>
              </a:rPr>
              <a:t>ivi </a:t>
            </a:r>
            <a:r>
              <a:rPr sz="1600" spc="-5" dirty="0">
                <a:latin typeface="Times New Roman"/>
                <a:cs typeface="Times New Roman"/>
              </a:rPr>
              <a:t>compresi DVD, Blu-Ray,  videocassette, CD, memorie </a:t>
            </a:r>
            <a:r>
              <a:rPr sz="1600" dirty="0">
                <a:latin typeface="Times New Roman"/>
                <a:cs typeface="Times New Roman"/>
              </a:rPr>
              <a:t>flash </a:t>
            </a:r>
            <a:r>
              <a:rPr sz="1600" spc="-5" dirty="0">
                <a:latin typeface="Times New Roman"/>
                <a:cs typeface="Times New Roman"/>
              </a:rPr>
              <a:t>USB, etc. </a:t>
            </a:r>
            <a:r>
              <a:rPr sz="1600" dirty="0">
                <a:latin typeface="Times New Roman"/>
                <a:cs typeface="Times New Roman"/>
              </a:rPr>
              <a:t>possono </a:t>
            </a:r>
            <a:r>
              <a:rPr sz="1600" spc="-5" dirty="0">
                <a:latin typeface="Times New Roman"/>
                <a:cs typeface="Times New Roman"/>
              </a:rPr>
              <a:t>essere presi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prestito dai docenti per brevi  </a:t>
            </a:r>
            <a:r>
              <a:rPr sz="1600" dirty="0">
                <a:latin typeface="Times New Roman"/>
                <a:cs typeface="Times New Roman"/>
              </a:rPr>
              <a:t>periodi, </a:t>
            </a:r>
            <a:r>
              <a:rPr sz="1600" spc="-5" dirty="0">
                <a:latin typeface="Times New Roman"/>
                <a:cs typeface="Times New Roman"/>
              </a:rPr>
              <a:t>firmando l'apposito registro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prestiti.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Compito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 </a:t>
            </a: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di vigilare sull'uso corretto, </a:t>
            </a:r>
            <a:r>
              <a:rPr sz="1600" spc="-10" dirty="0">
                <a:latin typeface="Times New Roman"/>
                <a:cs typeface="Times New Roman"/>
              </a:rPr>
              <a:t>da </a:t>
            </a:r>
            <a:r>
              <a:rPr sz="1600" spc="-5" dirty="0">
                <a:latin typeface="Times New Roman"/>
                <a:cs typeface="Times New Roman"/>
              </a:rPr>
              <a:t>parte dei fruitori, delle  dotazioni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laboratorio;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provvedere all'ordinaria manutenzione delle medesime </a:t>
            </a:r>
            <a:r>
              <a:rPr sz="1600" dirty="0">
                <a:latin typeface="Times New Roman"/>
                <a:cs typeface="Times New Roman"/>
              </a:rPr>
              <a:t>e, </a:t>
            </a:r>
            <a:r>
              <a:rPr sz="1600" spc="-5" dirty="0">
                <a:latin typeface="Times New Roman"/>
                <a:cs typeface="Times New Roman"/>
              </a:rPr>
              <a:t>qualora si  verifichino dei guasti,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segnalarli al responsabile, accertando </a:t>
            </a:r>
            <a:r>
              <a:rPr sz="1600" dirty="0">
                <a:latin typeface="Times New Roman"/>
                <a:cs typeface="Times New Roman"/>
              </a:rPr>
              <a:t>la </a:t>
            </a:r>
            <a:r>
              <a:rPr sz="1600" spc="-5" dirty="0">
                <a:latin typeface="Times New Roman"/>
                <a:cs typeface="Times New Roman"/>
              </a:rPr>
              <a:t>natura </a:t>
            </a:r>
            <a:r>
              <a:rPr sz="1600" dirty="0">
                <a:latin typeface="Times New Roman"/>
                <a:cs typeface="Times New Roman"/>
              </a:rPr>
              <a:t>e la </a:t>
            </a:r>
            <a:r>
              <a:rPr sz="1600" spc="-5" dirty="0">
                <a:latin typeface="Times New Roman"/>
                <a:cs typeface="Times New Roman"/>
              </a:rPr>
              <a:t>causa degli stessi, </a:t>
            </a:r>
            <a:r>
              <a:rPr sz="1600" dirty="0">
                <a:latin typeface="Times New Roman"/>
                <a:cs typeface="Times New Roman"/>
              </a:rPr>
              <a:t>se  </a:t>
            </a:r>
            <a:r>
              <a:rPr sz="1600" spc="-5" dirty="0">
                <a:latin typeface="Times New Roman"/>
                <a:cs typeface="Times New Roman"/>
              </a:rPr>
              <a:t>accidentale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dovuta </a:t>
            </a:r>
            <a:r>
              <a:rPr sz="1600" dirty="0">
                <a:latin typeface="Times New Roman"/>
                <a:cs typeface="Times New Roman"/>
              </a:rPr>
              <a:t>ad incuria o </a:t>
            </a:r>
            <a:r>
              <a:rPr sz="1600" spc="-5" dirty="0">
                <a:latin typeface="Times New Roman"/>
                <a:cs typeface="Times New Roman"/>
              </a:rPr>
              <a:t>imperizia degli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utenti.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497205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compito del docente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del tecnico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laboratorio, riordinare, al termine della lezione, il  materiale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utilizzato.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6"/>
            </a:pPr>
            <a:endParaRPr sz="1600" dirty="0">
              <a:latin typeface="Times New Roman"/>
              <a:cs typeface="Times New Roman"/>
            </a:endParaRPr>
          </a:p>
          <a:p>
            <a:pPr marL="240665" marR="294640" indent="-227965">
              <a:lnSpc>
                <a:spcPct val="143600"/>
              </a:lnSpc>
              <a:buAutoNum type="arabicPeriod" startAt="6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Qualora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docenti intendessero suggerire modifiche all'assetto esistente del laboratorio,  all'installazione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acquisto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nuovi programmi </a:t>
            </a:r>
            <a:r>
              <a:rPr sz="1600" dirty="0">
                <a:latin typeface="Times New Roman"/>
                <a:cs typeface="Times New Roman"/>
              </a:rPr>
              <a:t>o </a:t>
            </a:r>
            <a:r>
              <a:rPr sz="1600" spc="-5" dirty="0">
                <a:latin typeface="Times New Roman"/>
                <a:cs typeface="Times New Roman"/>
              </a:rPr>
              <a:t>all'acquisto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altri dispositivi, le richieste  </a:t>
            </a:r>
            <a:r>
              <a:rPr sz="1600" dirty="0">
                <a:latin typeface="Times New Roman"/>
                <a:cs typeface="Times New Roman"/>
              </a:rPr>
              <a:t>dovranno </a:t>
            </a:r>
            <a:r>
              <a:rPr sz="1600" spc="-5" dirty="0">
                <a:latin typeface="Times New Roman"/>
                <a:cs typeface="Times New Roman"/>
              </a:rPr>
              <a:t>essere inoltrate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forma scritta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Responsabile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898900" y="238551"/>
            <a:ext cx="3733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Norme </a:t>
            </a:r>
            <a:r>
              <a:rPr sz="2400" b="1" spc="-10" dirty="0">
                <a:latin typeface="Times New Roman"/>
                <a:cs typeface="Times New Roman"/>
              </a:rPr>
              <a:t>di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sicurezza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958850"/>
            <a:ext cx="10528300" cy="5348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vietato agli studenti mangiare </a:t>
            </a:r>
            <a:r>
              <a:rPr sz="1600" dirty="0">
                <a:latin typeface="Times New Roman"/>
                <a:cs typeface="Times New Roman"/>
              </a:rPr>
              <a:t>o bere in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laboratorio.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600" dirty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36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Gli studenti </a:t>
            </a:r>
            <a:r>
              <a:rPr sz="1600" dirty="0">
                <a:latin typeface="Times New Roman"/>
                <a:cs typeface="Times New Roman"/>
              </a:rPr>
              <a:t>possono stazionare in </a:t>
            </a:r>
            <a:r>
              <a:rPr sz="1600" spc="-5" dirty="0">
                <a:latin typeface="Times New Roman"/>
                <a:cs typeface="Times New Roman"/>
              </a:rPr>
              <a:t>laboratorio solo </a:t>
            </a:r>
            <a:r>
              <a:rPr sz="1600" dirty="0">
                <a:latin typeface="Times New Roman"/>
                <a:cs typeface="Times New Roman"/>
              </a:rPr>
              <a:t>se </a:t>
            </a:r>
            <a:r>
              <a:rPr sz="1600" spc="-5" dirty="0">
                <a:latin typeface="Times New Roman"/>
                <a:cs typeface="Times New Roman"/>
              </a:rPr>
              <a:t>accompagnati </a:t>
            </a:r>
            <a:r>
              <a:rPr sz="1600" dirty="0">
                <a:latin typeface="Times New Roman"/>
                <a:cs typeface="Times New Roman"/>
              </a:rPr>
              <a:t>da </a:t>
            </a:r>
            <a:r>
              <a:rPr sz="1600" spc="-5" dirty="0">
                <a:latin typeface="Times New Roman"/>
                <a:cs typeface="Times New Roman"/>
              </a:rPr>
              <a:t>un docente. </a:t>
            </a:r>
            <a:r>
              <a:rPr sz="1600" dirty="0">
                <a:latin typeface="Times New Roman"/>
                <a:cs typeface="Times New Roman"/>
              </a:rPr>
              <a:t>Si </a:t>
            </a:r>
            <a:r>
              <a:rPr sz="1600" spc="-5" dirty="0">
                <a:latin typeface="Times New Roman"/>
                <a:cs typeface="Times New Roman"/>
              </a:rPr>
              <a:t>dovrà  inoltre limitare il più possibile il trasporto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materiali ingombranti come </a:t>
            </a:r>
            <a:r>
              <a:rPr sz="1600" dirty="0">
                <a:latin typeface="Times New Roman"/>
                <a:cs typeface="Times New Roman"/>
              </a:rPr>
              <a:t>zaini </a:t>
            </a:r>
            <a:r>
              <a:rPr sz="1600" spc="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quanto  </a:t>
            </a:r>
            <a:r>
              <a:rPr sz="1600" spc="-5" dirty="0">
                <a:latin typeface="Times New Roman"/>
                <a:cs typeface="Times New Roman"/>
              </a:rPr>
              <a:t>potrebbero ostacolare il deflusso delle </a:t>
            </a:r>
            <a:r>
              <a:rPr sz="1600" dirty="0">
                <a:latin typeface="Times New Roman"/>
                <a:cs typeface="Times New Roman"/>
              </a:rPr>
              <a:t>persone in caso di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emergenza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36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endParaRPr lang="it-IT" sz="1600" spc="-5" dirty="0" smtClean="0">
              <a:latin typeface="Times New Roman"/>
              <a:cs typeface="Times New Roman"/>
            </a:endParaRPr>
          </a:p>
          <a:p>
            <a:pPr marL="240665" marR="5080" indent="-227965" algn="just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necessario mantenere sempre </a:t>
            </a:r>
            <a:r>
              <a:rPr lang="it-IT" sz="1600" dirty="0">
                <a:latin typeface="Times New Roman"/>
                <a:cs typeface="Times New Roman"/>
              </a:rPr>
              <a:t>un </a:t>
            </a:r>
            <a:r>
              <a:rPr lang="it-IT" sz="1600" spc="-5" dirty="0">
                <a:latin typeface="Times New Roman"/>
                <a:cs typeface="Times New Roman"/>
              </a:rPr>
              <a:t>comportamento disciplinato per evitare incidenti </a:t>
            </a:r>
            <a:r>
              <a:rPr lang="it-IT" sz="1600" dirty="0">
                <a:latin typeface="Times New Roman"/>
                <a:cs typeface="Times New Roman"/>
              </a:rPr>
              <a:t>che </a:t>
            </a:r>
            <a:r>
              <a:rPr lang="it-IT" sz="1600" spc="-5" dirty="0">
                <a:latin typeface="Times New Roman"/>
                <a:cs typeface="Times New Roman"/>
              </a:rPr>
              <a:t>possano  </a:t>
            </a:r>
            <a:r>
              <a:rPr lang="it-IT" sz="1600" dirty="0">
                <a:latin typeface="Times New Roman"/>
                <a:cs typeface="Times New Roman"/>
              </a:rPr>
              <a:t>causare </a:t>
            </a:r>
            <a:r>
              <a:rPr lang="it-IT" sz="1600" spc="-5" dirty="0">
                <a:latin typeface="Times New Roman"/>
                <a:cs typeface="Times New Roman"/>
              </a:rPr>
              <a:t>danni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persone </a:t>
            </a:r>
            <a:r>
              <a:rPr lang="it-IT" sz="1600" dirty="0">
                <a:latin typeface="Times New Roman"/>
                <a:cs typeface="Times New Roman"/>
              </a:rPr>
              <a:t>o </a:t>
            </a:r>
            <a:r>
              <a:rPr lang="it-IT" sz="1600" spc="-5" dirty="0">
                <a:latin typeface="Times New Roman"/>
                <a:cs typeface="Times New Roman"/>
              </a:rPr>
              <a:t>cose; </a:t>
            </a:r>
            <a:r>
              <a:rPr lang="it-IT" sz="1600" dirty="0">
                <a:latin typeface="Times New Roman"/>
                <a:cs typeface="Times New Roman"/>
              </a:rPr>
              <a:t>si lavora </a:t>
            </a:r>
            <a:r>
              <a:rPr lang="it-IT" sz="1600" spc="-5" dirty="0">
                <a:latin typeface="Times New Roman"/>
                <a:cs typeface="Times New Roman"/>
              </a:rPr>
              <a:t>generalmente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piccoli gruppi,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gli </a:t>
            </a:r>
            <a:r>
              <a:rPr lang="it-IT" sz="1600" dirty="0">
                <a:latin typeface="Times New Roman"/>
                <a:cs typeface="Times New Roman"/>
              </a:rPr>
              <a:t>studenti sono </a:t>
            </a:r>
            <a:r>
              <a:rPr lang="it-IT" sz="1600" spc="-5" dirty="0">
                <a:latin typeface="Times New Roman"/>
                <a:cs typeface="Times New Roman"/>
              </a:rPr>
              <a:t>tenuti  </a:t>
            </a:r>
            <a:r>
              <a:rPr lang="it-IT" sz="1600" dirty="0">
                <a:latin typeface="Times New Roman"/>
                <a:cs typeface="Times New Roman"/>
              </a:rPr>
              <a:t>a </a:t>
            </a:r>
            <a:r>
              <a:rPr lang="it-IT" sz="1600" spc="-5" dirty="0">
                <a:latin typeface="Times New Roman"/>
                <a:cs typeface="Times New Roman"/>
              </a:rPr>
              <a:t>restare </a:t>
            </a:r>
            <a:r>
              <a:rPr lang="it-IT" sz="1600" dirty="0">
                <a:latin typeface="Times New Roman"/>
                <a:cs typeface="Times New Roman"/>
              </a:rPr>
              <a:t>al </a:t>
            </a:r>
            <a:r>
              <a:rPr lang="it-IT" sz="1600" spc="-5" dirty="0">
                <a:latin typeface="Times New Roman"/>
                <a:cs typeface="Times New Roman"/>
              </a:rPr>
              <a:t>proprio posto; non bisogna aprire armadi </a:t>
            </a:r>
            <a:r>
              <a:rPr lang="it-IT" sz="1600" dirty="0">
                <a:latin typeface="Times New Roman"/>
                <a:cs typeface="Times New Roman"/>
              </a:rPr>
              <a:t>o </a:t>
            </a:r>
            <a:r>
              <a:rPr lang="it-IT" sz="1600" spc="-5" dirty="0">
                <a:latin typeface="Times New Roman"/>
                <a:cs typeface="Times New Roman"/>
              </a:rPr>
              <a:t>spostare oggetti senza</a:t>
            </a:r>
            <a:r>
              <a:rPr lang="it-IT" sz="1600" spc="195" dirty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imes New Roman"/>
                <a:cs typeface="Times New Roman"/>
              </a:rPr>
              <a:t>autorizzazione.</a:t>
            </a:r>
            <a:endParaRPr lang="it-IT"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 startAt="3"/>
            </a:pPr>
            <a:endParaRPr lang="it-IT" sz="1600" dirty="0">
              <a:latin typeface="Times New Roman"/>
              <a:cs typeface="Times New Roman"/>
            </a:endParaRPr>
          </a:p>
          <a:p>
            <a:pPr marL="240665" marR="12700" indent="-227965">
              <a:lnSpc>
                <a:spcPct val="143800"/>
              </a:lnSpc>
              <a:buAutoNum type="arabicPeriod" startAt="3"/>
              <a:tabLst>
                <a:tab pos="241300" algn="l"/>
              </a:tabLst>
            </a:pP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vietato manomettere materiali e/o strumenti </a:t>
            </a:r>
            <a:r>
              <a:rPr lang="it-IT" sz="1600" dirty="0">
                <a:latin typeface="Times New Roman"/>
                <a:cs typeface="Times New Roman"/>
              </a:rPr>
              <a:t>che si </a:t>
            </a:r>
            <a:r>
              <a:rPr lang="it-IT" sz="1600" spc="-5" dirty="0">
                <a:latin typeface="Times New Roman"/>
                <a:cs typeface="Times New Roman"/>
              </a:rPr>
              <a:t>trovino già predisposti sui banchi; questi  </a:t>
            </a:r>
            <a:r>
              <a:rPr lang="it-IT" sz="1600" dirty="0">
                <a:latin typeface="Times New Roman"/>
                <a:cs typeface="Times New Roman"/>
              </a:rPr>
              <a:t>devono </a:t>
            </a:r>
            <a:r>
              <a:rPr lang="it-IT" sz="1600" spc="-5" dirty="0">
                <a:latin typeface="Times New Roman"/>
                <a:cs typeface="Times New Roman"/>
              </a:rPr>
              <a:t>essere maneggiati con cura </a:t>
            </a:r>
            <a:r>
              <a:rPr lang="it-IT" sz="1600" dirty="0">
                <a:latin typeface="Times New Roman"/>
                <a:cs typeface="Times New Roman"/>
              </a:rPr>
              <a:t>in </a:t>
            </a:r>
            <a:r>
              <a:rPr lang="it-IT" sz="1600" spc="-5" dirty="0">
                <a:latin typeface="Times New Roman"/>
                <a:cs typeface="Times New Roman"/>
              </a:rPr>
              <a:t>modo </a:t>
            </a:r>
            <a:r>
              <a:rPr lang="it-IT" sz="1600" dirty="0">
                <a:latin typeface="Times New Roman"/>
                <a:cs typeface="Times New Roman"/>
              </a:rPr>
              <a:t>da non </a:t>
            </a:r>
            <a:r>
              <a:rPr lang="it-IT" sz="1600" spc="-5" dirty="0">
                <a:latin typeface="Times New Roman"/>
                <a:cs typeface="Times New Roman"/>
              </a:rPr>
              <a:t>danneggiare gli stessi </a:t>
            </a:r>
            <a:r>
              <a:rPr lang="it-IT" sz="1600" dirty="0">
                <a:latin typeface="Times New Roman"/>
                <a:cs typeface="Times New Roman"/>
              </a:rPr>
              <a:t>o le </a:t>
            </a:r>
            <a:r>
              <a:rPr lang="it-IT" sz="1600" spc="-5" dirty="0">
                <a:latin typeface="Times New Roman"/>
                <a:cs typeface="Times New Roman"/>
              </a:rPr>
              <a:t>person</a:t>
            </a:r>
            <a:r>
              <a:rPr lang="it-IT" sz="1200" spc="-5" dirty="0">
                <a:latin typeface="Times New Roman"/>
                <a:cs typeface="Times New Roman"/>
              </a:rPr>
              <a:t>e; </a:t>
            </a:r>
            <a:r>
              <a:rPr lang="it-IT" sz="1600" dirty="0">
                <a:latin typeface="Times New Roman"/>
                <a:cs typeface="Times New Roman"/>
              </a:rPr>
              <a:t>è </a:t>
            </a:r>
            <a:r>
              <a:rPr lang="it-IT" sz="1600" spc="-5" dirty="0">
                <a:latin typeface="Times New Roman"/>
                <a:cs typeface="Times New Roman"/>
              </a:rPr>
              <a:t>fatto  altresì divieto agli occupanti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manipolare cavi elettrici, prese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quadri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alimentazione. </a:t>
            </a:r>
            <a:r>
              <a:rPr lang="it-IT" sz="1600" spc="-10" dirty="0">
                <a:latin typeface="Times New Roman"/>
                <a:cs typeface="Times New Roman"/>
              </a:rPr>
              <a:t>In </a:t>
            </a:r>
            <a:r>
              <a:rPr lang="it-IT" sz="1600" dirty="0">
                <a:latin typeface="Times New Roman"/>
                <a:cs typeface="Times New Roman"/>
              </a:rPr>
              <a:t>caso  di </a:t>
            </a:r>
            <a:r>
              <a:rPr lang="it-IT" sz="1600" spc="-5" dirty="0">
                <a:latin typeface="Times New Roman"/>
                <a:cs typeface="Times New Roman"/>
              </a:rPr>
              <a:t>incidente elettrico derivante da cortocircuito </a:t>
            </a:r>
            <a:r>
              <a:rPr lang="it-IT" sz="1600" dirty="0">
                <a:latin typeface="Times New Roman"/>
                <a:cs typeface="Times New Roman"/>
              </a:rPr>
              <a:t>o </a:t>
            </a:r>
            <a:r>
              <a:rPr lang="it-IT" sz="1600" spc="-5" dirty="0">
                <a:latin typeface="Times New Roman"/>
                <a:cs typeface="Times New Roman"/>
              </a:rPr>
              <a:t>dispersioni dal quale derivino </a:t>
            </a:r>
            <a:r>
              <a:rPr lang="it-IT" sz="1600" spc="-10" dirty="0">
                <a:latin typeface="Times New Roman"/>
                <a:cs typeface="Times New Roman"/>
              </a:rPr>
              <a:t>fiamme </a:t>
            </a:r>
            <a:r>
              <a:rPr lang="it-IT" sz="1600" dirty="0">
                <a:latin typeface="Times New Roman"/>
                <a:cs typeface="Times New Roman"/>
              </a:rPr>
              <a:t>e/o </a:t>
            </a:r>
            <a:r>
              <a:rPr lang="it-IT" sz="1600" spc="-5" dirty="0">
                <a:latin typeface="Times New Roman"/>
                <a:cs typeface="Times New Roman"/>
              </a:rPr>
              <a:t>fumi  </a:t>
            </a:r>
            <a:r>
              <a:rPr lang="it-IT" sz="1600" dirty="0">
                <a:latin typeface="Times New Roman"/>
                <a:cs typeface="Times New Roman"/>
              </a:rPr>
              <a:t>il </a:t>
            </a:r>
            <a:r>
              <a:rPr lang="it-IT" sz="1600" spc="-5" dirty="0">
                <a:latin typeface="Times New Roman"/>
                <a:cs typeface="Times New Roman"/>
              </a:rPr>
              <a:t>docente di classe provvederà celermente </a:t>
            </a:r>
            <a:r>
              <a:rPr lang="it-IT" sz="1600" dirty="0">
                <a:latin typeface="Times New Roman"/>
                <a:cs typeface="Times New Roman"/>
              </a:rPr>
              <a:t>al </a:t>
            </a:r>
            <a:r>
              <a:rPr lang="it-IT" sz="1600" spc="-5" dirty="0">
                <a:latin typeface="Times New Roman"/>
                <a:cs typeface="Times New Roman"/>
              </a:rPr>
              <a:t>deflusso della classe attraverso </a:t>
            </a:r>
            <a:r>
              <a:rPr lang="it-IT" sz="1600" dirty="0">
                <a:latin typeface="Times New Roman"/>
                <a:cs typeface="Times New Roman"/>
              </a:rPr>
              <a:t>le </a:t>
            </a:r>
            <a:r>
              <a:rPr lang="it-IT" sz="1600" spc="-5" dirty="0">
                <a:latin typeface="Times New Roman"/>
                <a:cs typeface="Times New Roman"/>
              </a:rPr>
              <a:t>vie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esodo  previste dal piano </a:t>
            </a:r>
            <a:r>
              <a:rPr lang="it-IT" sz="1600" dirty="0">
                <a:latin typeface="Times New Roman"/>
                <a:cs typeface="Times New Roman"/>
              </a:rPr>
              <a:t>di </a:t>
            </a:r>
            <a:r>
              <a:rPr lang="it-IT" sz="1600" spc="-5" dirty="0">
                <a:latin typeface="Times New Roman"/>
                <a:cs typeface="Times New Roman"/>
              </a:rPr>
              <a:t>emergenza; successivamente avviserà </a:t>
            </a:r>
            <a:r>
              <a:rPr lang="it-IT" sz="1600" dirty="0">
                <a:latin typeface="Times New Roman"/>
                <a:cs typeface="Times New Roman"/>
              </a:rPr>
              <a:t>i </a:t>
            </a:r>
            <a:r>
              <a:rPr lang="it-IT" sz="1600" spc="-5" dirty="0">
                <a:latin typeface="Times New Roman"/>
                <a:cs typeface="Times New Roman"/>
              </a:rPr>
              <a:t>componenti della </a:t>
            </a:r>
            <a:r>
              <a:rPr lang="it-IT" sz="1600" dirty="0">
                <a:latin typeface="Times New Roman"/>
                <a:cs typeface="Times New Roman"/>
              </a:rPr>
              <a:t>squadra  </a:t>
            </a:r>
            <a:r>
              <a:rPr lang="it-IT" sz="1600" spc="-5" dirty="0">
                <a:latin typeface="Times New Roman"/>
                <a:cs typeface="Times New Roman"/>
              </a:rPr>
              <a:t>antincendio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si accerterà previo appello degli eventuali dispersi </a:t>
            </a:r>
            <a:r>
              <a:rPr lang="it-IT" sz="1600" dirty="0">
                <a:latin typeface="Times New Roman"/>
                <a:cs typeface="Times New Roman"/>
              </a:rPr>
              <a:t>e </a:t>
            </a:r>
            <a:r>
              <a:rPr lang="it-IT" sz="1600" spc="-5" dirty="0">
                <a:latin typeface="Times New Roman"/>
                <a:cs typeface="Times New Roman"/>
              </a:rPr>
              <a:t>feriti. </a:t>
            </a:r>
            <a:r>
              <a:rPr lang="it-IT" sz="1600" spc="-10" dirty="0">
                <a:latin typeface="Times New Roman"/>
                <a:cs typeface="Times New Roman"/>
              </a:rPr>
              <a:t>In </a:t>
            </a:r>
            <a:r>
              <a:rPr lang="it-IT" sz="1600" spc="-5" dirty="0">
                <a:latin typeface="Times New Roman"/>
                <a:cs typeface="Times New Roman"/>
              </a:rPr>
              <a:t>quest'ultimo </a:t>
            </a:r>
            <a:r>
              <a:rPr lang="it-IT" sz="1600" dirty="0">
                <a:latin typeface="Times New Roman"/>
                <a:cs typeface="Times New Roman"/>
              </a:rPr>
              <a:t>caso ne  darà  </a:t>
            </a:r>
            <a:r>
              <a:rPr lang="it-IT" sz="1600" spc="-5" dirty="0">
                <a:latin typeface="Times New Roman"/>
                <a:cs typeface="Times New Roman"/>
              </a:rPr>
              <a:t>immediata comunicazione </a:t>
            </a:r>
            <a:r>
              <a:rPr lang="it-IT" sz="1600" dirty="0">
                <a:latin typeface="Times New Roman"/>
                <a:cs typeface="Times New Roman"/>
              </a:rPr>
              <a:t>al </a:t>
            </a:r>
            <a:r>
              <a:rPr lang="it-IT" sz="1600" spc="-5" dirty="0">
                <a:latin typeface="Times New Roman"/>
                <a:cs typeface="Times New Roman"/>
              </a:rPr>
              <a:t>centralino per le necessarie chiamate di</a:t>
            </a:r>
            <a:r>
              <a:rPr lang="it-IT" sz="1600" spc="140" dirty="0">
                <a:latin typeface="Times New Roman"/>
                <a:cs typeface="Times New Roman"/>
              </a:rPr>
              <a:t> </a:t>
            </a:r>
            <a:r>
              <a:rPr lang="it-IT" sz="1600" spc="-5" dirty="0">
                <a:latin typeface="Times New Roman"/>
                <a:cs typeface="Times New Roman"/>
              </a:rPr>
              <a:t>soccorso.</a:t>
            </a:r>
            <a:endParaRPr lang="it-IT"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5"/>
              </a:spcBef>
              <a:tabLst>
                <a:tab pos="241300" algn="l"/>
              </a:tabLst>
            </a:pPr>
            <a:endParaRPr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28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8900" y="273050"/>
            <a:ext cx="10604500" cy="600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108585" indent="-227965">
              <a:lnSpc>
                <a:spcPct val="144000"/>
              </a:lnSpc>
              <a:buAutoNum type="arabicPeriod" startAt="3"/>
              <a:tabLst>
                <a:tab pos="241300" algn="l"/>
              </a:tabLst>
            </a:pPr>
            <a:r>
              <a:rPr sz="1600" dirty="0">
                <a:latin typeface="Times New Roman"/>
                <a:cs typeface="Times New Roman"/>
              </a:rPr>
              <a:t>È </a:t>
            </a:r>
            <a:r>
              <a:rPr sz="1600" spc="-5" dirty="0">
                <a:latin typeface="Times New Roman"/>
                <a:cs typeface="Times New Roman"/>
              </a:rPr>
              <a:t>fatto divieto assoluto agli studenti </a:t>
            </a:r>
            <a:r>
              <a:rPr sz="1600" dirty="0">
                <a:latin typeface="Times New Roman"/>
                <a:cs typeface="Times New Roman"/>
              </a:rPr>
              <a:t>ed ai </a:t>
            </a:r>
            <a:r>
              <a:rPr sz="1600" spc="-5" dirty="0">
                <a:latin typeface="Times New Roman"/>
                <a:cs typeface="Times New Roman"/>
              </a:rPr>
              <a:t>docenti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modificare </a:t>
            </a:r>
            <a:r>
              <a:rPr sz="1600" dirty="0">
                <a:latin typeface="Times New Roman"/>
                <a:cs typeface="Times New Roman"/>
              </a:rPr>
              <a:t>le </a:t>
            </a:r>
            <a:r>
              <a:rPr sz="1600" spc="-5" dirty="0">
                <a:latin typeface="Times New Roman"/>
                <a:cs typeface="Times New Roman"/>
              </a:rPr>
              <a:t>impostazioni dei </a:t>
            </a:r>
            <a:r>
              <a:rPr sz="1600" dirty="0">
                <a:latin typeface="Times New Roman"/>
                <a:cs typeface="Times New Roman"/>
              </a:rPr>
              <a:t>pc e di </a:t>
            </a:r>
            <a:r>
              <a:rPr sz="1600" spc="-5" dirty="0">
                <a:latin typeface="Times New Roman"/>
                <a:cs typeface="Times New Roman"/>
              </a:rPr>
              <a:t>altri  dispositivi ad essi collegati,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installare programmi </a:t>
            </a:r>
            <a:r>
              <a:rPr sz="1600" dirty="0">
                <a:latin typeface="Times New Roman"/>
                <a:cs typeface="Times New Roman"/>
              </a:rPr>
              <a:t>e di </a:t>
            </a:r>
            <a:r>
              <a:rPr sz="1600" spc="-5" dirty="0">
                <a:latin typeface="Times New Roman"/>
                <a:cs typeface="Times New Roman"/>
              </a:rPr>
              <a:t>prelevare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download dalla rete  qualsivoglia materiale </a:t>
            </a:r>
            <a:r>
              <a:rPr sz="1600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formato elettronico </a:t>
            </a:r>
            <a:r>
              <a:rPr sz="1600" dirty="0">
                <a:latin typeface="Times New Roman"/>
                <a:cs typeface="Times New Roman"/>
              </a:rPr>
              <a:t>e di connettere </a:t>
            </a:r>
            <a:r>
              <a:rPr sz="1600" spc="-5" dirty="0">
                <a:latin typeface="Times New Roman"/>
                <a:cs typeface="Times New Roman"/>
              </a:rPr>
              <a:t>dispositivi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memoria portatili </a:t>
            </a:r>
            <a:r>
              <a:rPr sz="1600" dirty="0">
                <a:latin typeface="Times New Roman"/>
                <a:cs typeface="Times New Roman"/>
              </a:rPr>
              <a:t>se  non </a:t>
            </a:r>
            <a:r>
              <a:rPr sz="1600" spc="-5" dirty="0">
                <a:latin typeface="Times New Roman"/>
                <a:cs typeface="Times New Roman"/>
              </a:rPr>
              <a:t>autorizzati dal docente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responsabile.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32384" indent="-227965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Al termine delle attività scolastiche del giorno, </a:t>
            </a:r>
            <a:r>
              <a:rPr sz="1600" dirty="0">
                <a:latin typeface="Times New Roman"/>
                <a:cs typeface="Times New Roman"/>
              </a:rPr>
              <a:t>il </a:t>
            </a:r>
            <a:r>
              <a:rPr sz="1600" spc="-5" dirty="0">
                <a:latin typeface="Times New Roman"/>
                <a:cs typeface="Times New Roman"/>
              </a:rPr>
              <a:t>docente presente </a:t>
            </a:r>
            <a:r>
              <a:rPr sz="1600" dirty="0">
                <a:latin typeface="Times New Roman"/>
                <a:cs typeface="Times New Roman"/>
              </a:rPr>
              <a:t>in ultima ora </a:t>
            </a:r>
            <a:r>
              <a:rPr sz="1600" spc="-5" dirty="0">
                <a:latin typeface="Times New Roman"/>
                <a:cs typeface="Times New Roman"/>
              </a:rPr>
              <a:t>provvederà, </a:t>
            </a:r>
            <a:r>
              <a:rPr sz="1600" dirty="0">
                <a:latin typeface="Times New Roman"/>
                <a:cs typeface="Times New Roman"/>
              </a:rPr>
              <a:t>con  </a:t>
            </a:r>
            <a:r>
              <a:rPr sz="1600" spc="-5" dirty="0">
                <a:latin typeface="Times New Roman"/>
                <a:cs typeface="Times New Roman"/>
              </a:rPr>
              <a:t>l’aiuto del tecnico di laboratorio, al controllo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spegnimento corretto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tutte le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macchine.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202565" indent="-227965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caso di </a:t>
            </a:r>
            <a:r>
              <a:rPr sz="1600" spc="-5" dirty="0">
                <a:latin typeface="Times New Roman"/>
                <a:cs typeface="Times New Roman"/>
              </a:rPr>
              <a:t>infortunio accidentale il docente </a:t>
            </a:r>
            <a:r>
              <a:rPr sz="1600" dirty="0">
                <a:latin typeface="Times New Roman"/>
                <a:cs typeface="Times New Roman"/>
              </a:rPr>
              <a:t>è tenuto ad </a:t>
            </a:r>
            <a:r>
              <a:rPr sz="1600" spc="-5" dirty="0">
                <a:latin typeface="Times New Roman"/>
                <a:cs typeface="Times New Roman"/>
              </a:rPr>
              <a:t>avvisare tempestivamente il centralino  telefonico della scuola </a:t>
            </a:r>
            <a:r>
              <a:rPr sz="1600" dirty="0">
                <a:latin typeface="Times New Roman"/>
                <a:cs typeface="Times New Roman"/>
              </a:rPr>
              <a:t>per </a:t>
            </a:r>
            <a:r>
              <a:rPr sz="1600" spc="-5" dirty="0">
                <a:latin typeface="Times New Roman"/>
                <a:cs typeface="Times New Roman"/>
              </a:rPr>
              <a:t>le chiamate </a:t>
            </a:r>
            <a:r>
              <a:rPr sz="160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emergenza; successivamente egli dovrà fornire  dettagliato resoconto scritto dell'accaduto </a:t>
            </a:r>
            <a:r>
              <a:rPr sz="1600" dirty="0">
                <a:latin typeface="Times New Roman"/>
                <a:cs typeface="Times New Roman"/>
              </a:rPr>
              <a:t>al </a:t>
            </a:r>
            <a:r>
              <a:rPr sz="1600" spc="-5" dirty="0">
                <a:latin typeface="Times New Roman"/>
                <a:cs typeface="Times New Roman"/>
              </a:rPr>
              <a:t>Dirigente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Scolastico.</a:t>
            </a: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167640" indent="-227965">
              <a:lnSpc>
                <a:spcPct val="143600"/>
              </a:lnSpc>
              <a:buAutoNum type="arabicPeriod" startAt="3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Il </a:t>
            </a:r>
            <a:r>
              <a:rPr sz="1600" dirty="0">
                <a:latin typeface="Times New Roman"/>
                <a:cs typeface="Times New Roman"/>
              </a:rPr>
              <a:t>piano di lavoro </a:t>
            </a:r>
            <a:r>
              <a:rPr sz="1600" spc="-5" dirty="0">
                <a:latin typeface="Times New Roman"/>
                <a:cs typeface="Times New Roman"/>
              </a:rPr>
              <a:t>centrale va sempre tenuto pulito </a:t>
            </a:r>
            <a:r>
              <a:rPr sz="1600" dirty="0">
                <a:latin typeface="Times New Roman"/>
                <a:cs typeface="Times New Roman"/>
              </a:rPr>
              <a:t>ed </a:t>
            </a:r>
            <a:r>
              <a:rPr sz="1600" spc="-5" dirty="0">
                <a:latin typeface="Times New Roman"/>
                <a:cs typeface="Times New Roman"/>
              </a:rPr>
              <a:t>ordinato,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così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banchi attrezzati </a:t>
            </a:r>
            <a:r>
              <a:rPr sz="1600" dirty="0">
                <a:latin typeface="Times New Roman"/>
                <a:cs typeface="Times New Roman"/>
              </a:rPr>
              <a:t>con </a:t>
            </a:r>
            <a:r>
              <a:rPr sz="1600" spc="-5" dirty="0">
                <a:latin typeface="Times New Roman"/>
                <a:cs typeface="Times New Roman"/>
              </a:rPr>
              <a:t>le  </a:t>
            </a:r>
            <a:r>
              <a:rPr sz="1600" dirty="0">
                <a:latin typeface="Times New Roman"/>
                <a:cs typeface="Times New Roman"/>
              </a:rPr>
              <a:t>macchine.</a:t>
            </a: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240665" marR="130810" indent="-227965">
              <a:lnSpc>
                <a:spcPct val="143600"/>
              </a:lnSpc>
              <a:spcBef>
                <a:spcPts val="5"/>
              </a:spcBef>
              <a:buAutoNum type="arabicPeriod" startAt="3"/>
              <a:tabLst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Il </a:t>
            </a:r>
            <a:r>
              <a:rPr sz="1600" dirty="0">
                <a:latin typeface="Times New Roman"/>
                <a:cs typeface="Times New Roman"/>
              </a:rPr>
              <a:t>docente è tenuto a conoscere le </a:t>
            </a:r>
            <a:r>
              <a:rPr sz="1600" spc="-5" dirty="0">
                <a:latin typeface="Times New Roman"/>
                <a:cs typeface="Times New Roman"/>
              </a:rPr>
              <a:t>caratteristiche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tutti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dispositivi utilizzati nel </a:t>
            </a:r>
            <a:r>
              <a:rPr sz="1600" dirty="0">
                <a:latin typeface="Times New Roman"/>
                <a:cs typeface="Times New Roman"/>
              </a:rPr>
              <a:t>laboratorio, e  più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particolare: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3"/>
            </a:pPr>
            <a:endParaRPr sz="1600" dirty="0">
              <a:latin typeface="Times New Roman"/>
              <a:cs typeface="Times New Roman"/>
            </a:endParaRPr>
          </a:p>
          <a:p>
            <a:pPr marL="435609" lvl="1" indent="-182245">
              <a:lnSpc>
                <a:spcPct val="100000"/>
              </a:lnSpc>
              <a:spcBef>
                <a:spcPts val="725"/>
              </a:spcBef>
              <a:buAutoNum type="alphaUcParenR"/>
              <a:tabLst>
                <a:tab pos="436245" algn="l"/>
              </a:tabLst>
            </a:pPr>
            <a:r>
              <a:rPr sz="1600" spc="-5" dirty="0">
                <a:latin typeface="Times New Roman"/>
                <a:cs typeface="Times New Roman"/>
              </a:rPr>
              <a:t>Caratteristiche dei dispositivi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utilizzati:</a:t>
            </a:r>
            <a:endParaRPr sz="1600" dirty="0">
              <a:latin typeface="Times New Roman"/>
              <a:cs typeface="Times New Roman"/>
            </a:endParaRPr>
          </a:p>
          <a:p>
            <a:pPr marL="641985" lvl="2" indent="-18034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642620" algn="l"/>
              </a:tabLst>
            </a:pPr>
            <a:r>
              <a:rPr sz="1600" spc="-5" dirty="0">
                <a:latin typeface="Times New Roman"/>
                <a:cs typeface="Times New Roman"/>
              </a:rPr>
              <a:t>Identificazione </a:t>
            </a:r>
            <a:r>
              <a:rPr sz="1600" dirty="0">
                <a:latin typeface="Times New Roman"/>
                <a:cs typeface="Times New Roman"/>
              </a:rPr>
              <a:t>del </a:t>
            </a:r>
            <a:r>
              <a:rPr sz="1600" spc="-5" dirty="0">
                <a:latin typeface="Times New Roman"/>
                <a:cs typeface="Times New Roman"/>
              </a:rPr>
              <a:t>dispositivo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della società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produttrice.</a:t>
            </a:r>
            <a:endParaRPr sz="1600" dirty="0">
              <a:latin typeface="Times New Roman"/>
              <a:cs typeface="Times New Roman"/>
            </a:endParaRPr>
          </a:p>
          <a:p>
            <a:pPr marL="641985" lvl="2" indent="-180340">
              <a:lnSpc>
                <a:spcPct val="100000"/>
              </a:lnSpc>
              <a:spcBef>
                <a:spcPts val="585"/>
              </a:spcBef>
              <a:buAutoNum type="arabicPeriod"/>
              <a:tabLst>
                <a:tab pos="642620" algn="l"/>
              </a:tabLst>
            </a:pPr>
            <a:r>
              <a:rPr sz="1600" spc="-5" dirty="0">
                <a:latin typeface="Times New Roman"/>
                <a:cs typeface="Times New Roman"/>
              </a:rPr>
              <a:t>Identificazione </a:t>
            </a:r>
            <a:r>
              <a:rPr sz="1600" dirty="0">
                <a:latin typeface="Times New Roman"/>
                <a:cs typeface="Times New Roman"/>
              </a:rPr>
              <a:t>dei </a:t>
            </a:r>
            <a:r>
              <a:rPr sz="1600" spc="-5" dirty="0">
                <a:latin typeface="Times New Roman"/>
                <a:cs typeface="Times New Roman"/>
              </a:rPr>
              <a:t>potenziali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pericoli.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93700" y="501650"/>
            <a:ext cx="9906000" cy="1524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3384" indent="-179705">
              <a:lnSpc>
                <a:spcPct val="100000"/>
              </a:lnSpc>
              <a:buAutoNum type="arabicPeriod" startAt="3"/>
              <a:tabLst>
                <a:tab pos="414020" algn="l"/>
              </a:tabLst>
            </a:pPr>
            <a:r>
              <a:rPr sz="1600" dirty="0">
                <a:latin typeface="Times New Roman"/>
                <a:cs typeface="Times New Roman"/>
              </a:rPr>
              <a:t>Misure di </a:t>
            </a:r>
            <a:r>
              <a:rPr sz="1600" spc="-5" dirty="0">
                <a:latin typeface="Times New Roman"/>
                <a:cs typeface="Times New Roman"/>
              </a:rPr>
              <a:t>primo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soccorso.</a:t>
            </a:r>
            <a:endParaRPr sz="1600" dirty="0">
              <a:latin typeface="Times New Roman"/>
              <a:cs typeface="Times New Roman"/>
            </a:endParaRPr>
          </a:p>
          <a:p>
            <a:pPr marL="413384" indent="-179705">
              <a:lnSpc>
                <a:spcPct val="100000"/>
              </a:lnSpc>
              <a:spcBef>
                <a:spcPts val="575"/>
              </a:spcBef>
              <a:buAutoNum type="arabicPeriod" startAt="3"/>
              <a:tabLst>
                <a:tab pos="414020" algn="l"/>
              </a:tabLst>
            </a:pPr>
            <a:r>
              <a:rPr sz="1600" spc="-5" dirty="0">
                <a:latin typeface="Times New Roman"/>
                <a:cs typeface="Times New Roman"/>
              </a:rPr>
              <a:t>Altre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informazioni.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44100"/>
              </a:lnSpc>
            </a:pPr>
            <a:r>
              <a:rPr sz="1600" spc="-5" dirty="0">
                <a:latin typeface="Times New Roman"/>
                <a:cs typeface="Times New Roman"/>
              </a:rPr>
              <a:t>B) Dispositivi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Protezione individuale (D.P.I.). </a:t>
            </a:r>
            <a:r>
              <a:rPr sz="1600" dirty="0">
                <a:latin typeface="Times New Roman"/>
                <a:cs typeface="Times New Roman"/>
              </a:rPr>
              <a:t>I </a:t>
            </a:r>
            <a:r>
              <a:rPr sz="1600" spc="-5" dirty="0">
                <a:latin typeface="Times New Roman"/>
                <a:cs typeface="Times New Roman"/>
              </a:rPr>
              <a:t>dispositivi </a:t>
            </a:r>
            <a:r>
              <a:rPr sz="1600" spc="-10" dirty="0">
                <a:latin typeface="Times New Roman"/>
                <a:cs typeface="Times New Roman"/>
              </a:rPr>
              <a:t>di </a:t>
            </a:r>
            <a:r>
              <a:rPr sz="1600" spc="-5" dirty="0">
                <a:latin typeface="Times New Roman"/>
                <a:cs typeface="Times New Roman"/>
              </a:rPr>
              <a:t>protezione messi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disposizione  </a:t>
            </a:r>
            <a:r>
              <a:rPr sz="1600" dirty="0">
                <a:latin typeface="Times New Roman"/>
                <a:cs typeface="Times New Roman"/>
              </a:rPr>
              <a:t>devono </a:t>
            </a:r>
            <a:r>
              <a:rPr sz="1600" spc="-5" dirty="0">
                <a:latin typeface="Times New Roman"/>
                <a:cs typeface="Times New Roman"/>
              </a:rPr>
              <a:t>essere utilizzati correttamente </a:t>
            </a:r>
            <a:r>
              <a:rPr sz="1600" dirty="0">
                <a:latin typeface="Times New Roman"/>
                <a:cs typeface="Times New Roman"/>
              </a:rPr>
              <a:t>e </a:t>
            </a:r>
            <a:r>
              <a:rPr sz="1600" spc="-5" dirty="0">
                <a:latin typeface="Times New Roman"/>
                <a:cs typeface="Times New Roman"/>
              </a:rPr>
              <a:t>conservati accuratamente, </a:t>
            </a:r>
            <a:r>
              <a:rPr sz="1600" dirty="0">
                <a:latin typeface="Times New Roman"/>
                <a:cs typeface="Times New Roman"/>
              </a:rPr>
              <a:t>evitando di </a:t>
            </a:r>
            <a:r>
              <a:rPr sz="1600" spc="-5" dirty="0">
                <a:latin typeface="Times New Roman"/>
                <a:cs typeface="Times New Roman"/>
              </a:rPr>
              <a:t>manometterli </a:t>
            </a:r>
            <a:r>
              <a:rPr sz="1600" dirty="0">
                <a:latin typeface="Times New Roman"/>
                <a:cs typeface="Times New Roman"/>
              </a:rPr>
              <a:t>o  </a:t>
            </a:r>
            <a:r>
              <a:rPr sz="1600" spc="-5" dirty="0">
                <a:latin typeface="Times New Roman"/>
                <a:cs typeface="Times New Roman"/>
              </a:rPr>
              <a:t>rimuoverli.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lementa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959</Words>
  <Application>Microsoft Office PowerPoint</Application>
  <PresentationFormat>Personalizzato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Elementare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jessica</cp:lastModifiedBy>
  <cp:revision>4</cp:revision>
  <dcterms:created xsi:type="dcterms:W3CDTF">2016-11-15T17:22:28Z</dcterms:created>
  <dcterms:modified xsi:type="dcterms:W3CDTF">2016-11-17T16:26:36Z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2016-11-15T00:00:00Z</vt:filetime>
  </property>
</Properties>
</file>